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430" r:id="rId4"/>
    <p:sldId id="258" r:id="rId5"/>
    <p:sldId id="259" r:id="rId6"/>
    <p:sldId id="411" r:id="rId7"/>
    <p:sldId id="431" r:id="rId8"/>
    <p:sldId id="433" r:id="rId9"/>
    <p:sldId id="434" r:id="rId10"/>
    <p:sldId id="435" r:id="rId11"/>
    <p:sldId id="436" r:id="rId12"/>
    <p:sldId id="437" r:id="rId13"/>
    <p:sldId id="438" r:id="rId14"/>
    <p:sldId id="439" r:id="rId15"/>
    <p:sldId id="440" r:id="rId16"/>
    <p:sldId id="441" r:id="rId17"/>
    <p:sldId id="442" r:id="rId18"/>
    <p:sldId id="443" r:id="rId19"/>
    <p:sldId id="444" r:id="rId20"/>
    <p:sldId id="445" r:id="rId21"/>
    <p:sldId id="446" r:id="rId22"/>
    <p:sldId id="447" r:id="rId23"/>
    <p:sldId id="448" r:id="rId24"/>
    <p:sldId id="449" r:id="rId25"/>
    <p:sldId id="450" r:id="rId26"/>
    <p:sldId id="452" r:id="rId27"/>
    <p:sldId id="451" r:id="rId28"/>
    <p:sldId id="453" r:id="rId29"/>
    <p:sldId id="454" r:id="rId30"/>
    <p:sldId id="455" r:id="rId31"/>
    <p:sldId id="456" r:id="rId32"/>
    <p:sldId id="269" r:id="rId33"/>
    <p:sldId id="276" r:id="rId34"/>
    <p:sldId id="272" r:id="rId35"/>
  </p:sldIdLst>
  <p:sldSz cx="12192000" cy="6858000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04" autoAdjust="0"/>
    <p:restoredTop sz="86391" autoAdjust="0"/>
  </p:normalViewPr>
  <p:slideViewPr>
    <p:cSldViewPr snapToGrid="0">
      <p:cViewPr varScale="1">
        <p:scale>
          <a:sx n="68" d="100"/>
          <a:sy n="68" d="100"/>
        </p:scale>
        <p:origin x="66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40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A861B-DADD-482D-BB79-0E303A390E06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127CC-18EB-4A30-9A83-71828FA7D50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96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3448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0F68E-CA0A-91C3-F4FA-F64CE214B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E174CAE-1A06-6A88-1244-442BE7B8ED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814E2A0-BFB9-20D1-972F-823AA14DCA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686FF37-20E2-68BA-A7C1-67AD4D9EB3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6665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CF7E9-7DFD-C54B-54AC-075C02847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BB9858B-DB1B-3D16-AC71-BA92B6D3C7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2E56121-E19F-B8D6-EA6D-6AAC92648C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AB2FA48-501B-7259-A74A-A5A4105505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0792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0C2BD-FFD3-54C2-2339-B98C5A583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A52E6A5-79D1-037E-8DF4-74BD805DD2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BCC50A2-8DC9-657A-F70B-EBEE95A2E8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864FCED-720F-FB9B-F904-6768FEDF24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7094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B9596-66C4-29D9-9235-4FD6974BD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AEA303E-CBE3-9817-1FE2-2DA27F5092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EC5D1F0-6C1E-C884-5F25-A6085E89F1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F4A3E9D-BC78-FFDA-7F67-84118E34CC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7745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4FE24-2ACD-214E-4160-3BCEEB59F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FBD65CA-5D42-CE73-CEC8-BEF26D2413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4D2A148-FA01-BC3A-038A-E32830855E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BEF5B51-69DC-6C08-BCB8-DEFE058D0C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7599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32AD0-8976-619C-D209-08BFC987E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DB94FD4-3A52-8173-F1CF-66657AB012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71FF7E9-F41B-5899-D5E3-5306525121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F386892-97CE-35BB-E991-8475124412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2116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9AA9A-DA5F-AB5E-4232-A969A6884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BD09F30-2864-243F-A49C-7DF025578D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2D4F345-A53C-B632-7416-20B2001F1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082003-3671-F751-4638-F9B882FA30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7618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44223-6F01-46B1-AE19-D6CD2AA20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A69D732-EC4A-DEC0-0BF9-95F5215475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77F251A-69B4-BA79-B068-6490B16697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76C7AB2-8F2D-2EBE-C20B-659FBAE7CA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8001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8B9A8-3FDC-7872-5378-C7AF7A2C6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3ACE376-B735-C4D6-474A-17B9192450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5B7E4A1-A7ED-2C43-21B4-0E7FEB6242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1A96BEB-98A4-048B-111C-08548ED0B7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9885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849D7-1339-FFAB-2707-8D5BA1011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AC81856-5C50-1504-C43D-E2E1200930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472FF7B-387F-E535-7C36-FC40BAE32B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C8E5EB9-5EAC-D7D3-5B08-786681895F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0354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6206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AF6CF-942B-A5B3-6793-B8EBB4046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B0D93F6-61D3-C0FC-A9BE-0E1572BA99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AA151C4-43BD-95ED-0E68-354E29253B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D39B948-A79A-A7A8-93B7-2C58EE44BA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1922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4A07E-035B-B5D0-1047-63BB26F4C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80D0066-6778-CB64-4F1E-42964B7A6D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22565B4-741D-8A54-293F-68DDA1E05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64CFC22-9D9D-2B24-3BF7-67918D961B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1334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79FC8-343D-A0BA-5065-65F19AF3A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4169C7B-CA70-2E72-F28A-26B42E6372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D733AB8-7614-8EAE-75FE-271934F1D6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F553378-3802-4DA2-7146-4A7DDF0057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3532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D45D9-975D-98DC-61E7-46EDED947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467EE53-24B2-F663-9815-21EBD08702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EE285DD-F059-0E50-D85C-9630F1A6D5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855338-4043-1A3C-6820-807EDEBE63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62478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137C2-5790-BE36-9528-C08DD040C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FA1DD86-FA00-A465-B736-A2B9F7D4F0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84635FA-EC8D-9ABD-A7B4-4A0561E6E1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23AB31A-2D1C-8863-8E7F-56244C3C4C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13785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02892-8275-6660-6A61-FB55DF332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E7B3B1C-073A-3209-EFD0-78DEB0E69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DAA15CB-AF5C-3A07-E47F-F3C1050C3E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BBC68C8-2B9C-A735-97D7-316E163EC9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16329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A1075-DE68-D8EF-E216-4B2CB7C38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BE73D8D-13B3-51C8-5985-AED871E42A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A540EF2-DAB8-1455-8614-C83A4D0A00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514BD9A-FCC9-2A8A-408E-1B15B960B3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51921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59B12-A536-CB77-032A-9C3CFB95C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D5CF7A4-1460-5BAA-0B7E-3EEE63B077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C097707-9FE0-C2A7-88A6-37DE57F738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5036B94-59D9-6AC4-9EB0-A15F7D35DA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34565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9C346-81BA-A7EB-F5F3-C710E046A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AF0151E-DDD8-E74F-91EC-381BAF34F6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96BBD14-91D5-F075-98D4-7F5E72538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EB2F926-870B-1250-A2F8-26AB5CD4FD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7491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904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31B13-33CC-2FC9-F619-D34B2F856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B003AA3-83C3-C099-8006-B74B5007A0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B927DF9-A4B3-366F-1A75-E07BA29264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36AD5A0-EB57-72B4-CEE8-338832CD21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9789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D8D69-F967-6E22-FE58-5041C4464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9BBCAC9-5D09-313A-0B53-C3BED876F6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09F16B2-EEC3-D791-6D63-0BC466D9CF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DDEBA2A-07D9-A7A0-BC8D-3446F99375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2372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55175-7FB1-6F5B-0512-028F27E17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9BE2DB9-26BE-A59D-9D3B-7E27C789A2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C3EB223-1D43-DF50-70A1-C6BD64CD7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21E50E7-083E-0764-BA7B-BAFD4EE773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4838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D6FA2-1B7E-9FD0-4E8F-085477EDC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BAFBC04-E77F-CD70-E41B-E4A314CFA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9B65F61-E9CC-2484-F9D0-326B49A271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0269792-DFD7-CF02-5D9F-D9F4FE7DB2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01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D3ECA-8B9C-02E3-CED5-CA7C9F012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3315654-5A38-3D51-0D6A-47AE9BF1B0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A7C906C-4A65-E9F0-E2B1-9D96A175CC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4CDA7EC-5757-A1C8-4BD5-EDCA83BB7C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2078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8323B-BD33-7537-83CD-A58FD8B0F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E8C7E4A-064D-5A05-8B75-4EBB6C514D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360E85A-15A6-5221-F964-A6B85EFD7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E3F8F84-47EA-55FE-AD8D-1013281F84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0926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38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265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684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217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016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529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175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715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083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378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417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F1065-9BCC-4DF1-BFFB-75595F8700F4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566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301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087EFB-3A0F-79DC-093F-8DDA0C38B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5069044-D7EF-B959-F33D-4A2FF41CCB1B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TECNICAS DE AUDITORIA GOVERNAMENTAL</a:t>
            </a:r>
            <a:endParaRPr lang="pt-BR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974ECA8-4B9D-9C80-F4C4-28BCE7A02FC6}"/>
              </a:ext>
            </a:extLst>
          </p:cNvPr>
          <p:cNvSpPr txBox="1"/>
          <p:nvPr/>
        </p:nvSpPr>
        <p:spPr>
          <a:xfrm>
            <a:off x="365760" y="1149924"/>
            <a:ext cx="11194063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Governança Corporativa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Relaciona-se com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direção, monitoramento e avaliação da gestão pública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visando transparência, equidade e responsabilidade. 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auditoria avalia se esses princípios estão sendo aplicados corretamente.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832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71CAA1-3189-E739-08AD-7FA466DE4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7959391-FD0E-161E-2423-E18C3E81A124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TECNICAS DE AUDITORIA GOVERNAMENTAL</a:t>
            </a:r>
            <a:endParaRPr lang="pt-BR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AB87186-70B1-E1D8-29C4-36799C634D9F}"/>
              </a:ext>
            </a:extLst>
          </p:cNvPr>
          <p:cNvSpPr txBox="1"/>
          <p:nvPr/>
        </p:nvSpPr>
        <p:spPr>
          <a:xfrm>
            <a:off x="365760" y="1149924"/>
            <a:ext cx="11194063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pt-BR" sz="24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Accountability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Responsabilidade do gestor público de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prestar contas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pelos recursos e resultados. 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auditoria garante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transparência, responsabilidade fiscal e combate à corrupção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383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18208F-F62D-2EDC-C9A5-6A94C114A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4441B8D-BBDE-040A-4272-383EC3B8A940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TECNICAS DE AUDITORIA GOVERNAMENTAL</a:t>
            </a:r>
            <a:endParaRPr lang="pt-BR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60B4AC-C884-7CDD-DAE7-1889D6F5740C}"/>
              </a:ext>
            </a:extLst>
          </p:cNvPr>
          <p:cNvSpPr txBox="1"/>
          <p:nvPr/>
        </p:nvSpPr>
        <p:spPr>
          <a:xfrm>
            <a:off x="365760" y="1149924"/>
            <a:ext cx="11194063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Controladoria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controladoria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 papel de apoio estratégico, integrando e analisando dados para subsidiar decisões e garantir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eficiência e eficácia na gestão pública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1421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878056-DD42-18A5-32E7-4BAEAC787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7475A5B-BF7C-9F6B-DC57-E7DC5B8C7C1C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TECNICAS DE AUDITORIA GOVERNAMENTAL</a:t>
            </a:r>
            <a:endParaRPr lang="pt-BR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0251747-0B29-DE3C-914E-FA4BE15718DC}"/>
              </a:ext>
            </a:extLst>
          </p:cNvPr>
          <p:cNvSpPr txBox="1"/>
          <p:nvPr/>
        </p:nvSpPr>
        <p:spPr>
          <a:xfrm>
            <a:off x="365760" y="1149924"/>
            <a:ext cx="11194063" cy="4280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Definições das Aplicações na Auditoria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Auditoria é um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processo sistemático de obtenção e avaliação objetiva de evidências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com base em critérios aplicáveis, para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verificar conformidade, desempenho e integridade da gestão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400" dirty="0"/>
          </a:p>
          <a:p>
            <a:pPr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Legalidade/Conformidade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Desempenho (eficiência/eficácia/efetividade)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Contábil/Financeira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063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DAA912-C26F-F3CD-D1B5-447DC40BF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B3B061B-02A2-DEE5-03B7-DD7401795033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TECNICAS DE AUDITORIA GOVERNAMENTAL</a:t>
            </a:r>
            <a:endParaRPr lang="pt-BR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FDED194-89AA-6750-4773-4DEA401B1736}"/>
              </a:ext>
            </a:extLst>
          </p:cNvPr>
          <p:cNvSpPr txBox="1"/>
          <p:nvPr/>
        </p:nvSpPr>
        <p:spPr>
          <a:xfrm>
            <a:off x="365760" y="1149924"/>
            <a:ext cx="11194063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Instrumento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Inclui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checklists, entrevistas, inspeções físicas, análises documentais, cruzamento de dados, software de auditoria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uso de sistemas eletrônicos. 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081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AB82BA-50A2-898B-9F4D-A2953F01D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61FFD6E-9251-A369-DA52-6E03B3DAFE08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TECNICAS DE AUDITORIA GOVERNAMENTAL</a:t>
            </a:r>
            <a:endParaRPr lang="pt-BR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D8A8EA-3266-2E7B-D522-B734284433C6}"/>
              </a:ext>
            </a:extLst>
          </p:cNvPr>
          <p:cNvSpPr txBox="1"/>
          <p:nvPr/>
        </p:nvSpPr>
        <p:spPr>
          <a:xfrm>
            <a:off x="365760" y="1149924"/>
            <a:ext cx="11194063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Racionalização da Auditoria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Envolve o uso de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materialidade, risco e relevância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priorizar auditorias com maior impacto e otimizar o uso de recursos da equipe.</a:t>
            </a:r>
          </a:p>
        </p:txBody>
      </p:sp>
    </p:spTree>
    <p:extLst>
      <p:ext uri="{BB962C8B-B14F-4D97-AF65-F5344CB8AC3E}">
        <p14:creationId xmlns:p14="http://schemas.microsoft.com/office/powerpoint/2010/main" val="486958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EB6A3C-646B-A2BF-7390-F31B863CA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BFE148D-70F3-2F11-7C64-4ACE45567B85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TECNICAS DE AUDITORIA GOVERNAMENTAL</a:t>
            </a:r>
            <a:endParaRPr lang="pt-BR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E918B8F-CD25-8968-0EA2-A3399831DF1B}"/>
              </a:ext>
            </a:extLst>
          </p:cNvPr>
          <p:cNvSpPr txBox="1"/>
          <p:nvPr/>
        </p:nvSpPr>
        <p:spPr>
          <a:xfrm>
            <a:off x="365760" y="1149924"/>
            <a:ext cx="11194063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Objeto da Auditoria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Atos de gestão pública, contratos, licitações, convênios, programas, resultados de políticas públicas, patrimônio e demonstrações contábeis.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079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9AF7A4-3EA4-F6B4-5F4D-5CEC13FD1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94994C8-4748-8BB4-5638-244C926D99DD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TECNICAS DE AUDITORIA GOVERNAMENTAL</a:t>
            </a:r>
            <a:endParaRPr lang="pt-BR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A91ED96-5FFC-6E34-5CCA-7AF6D7846EBA}"/>
              </a:ext>
            </a:extLst>
          </p:cNvPr>
          <p:cNvSpPr txBox="1"/>
          <p:nvPr/>
        </p:nvSpPr>
        <p:spPr>
          <a:xfrm>
            <a:off x="365760" y="1149924"/>
            <a:ext cx="11194063" cy="4841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 Classificação da Auditoria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Contábil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Patrimonial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conformidade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Financeira  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conformidade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Operacional (desempenho)</a:t>
            </a:r>
          </a:p>
          <a:p>
            <a:pPr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Especial (fraude, denúncias etc.)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Conforme a ISSAI e NBASP.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07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919959-EE54-8BC9-004A-2397D01C0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1840742-E287-9A3E-25A8-A63E6E3F2EAE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TECNICAS DE AUDITORIA GOVERNAMENTAL</a:t>
            </a:r>
            <a:endParaRPr lang="pt-BR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2974B53-CBDE-F235-7FBA-1610F32E2021}"/>
              </a:ext>
            </a:extLst>
          </p:cNvPr>
          <p:cNvSpPr txBox="1"/>
          <p:nvPr/>
        </p:nvSpPr>
        <p:spPr>
          <a:xfrm>
            <a:off x="365760" y="1149924"/>
            <a:ext cx="11194063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 Forma de Execução da Auditoria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Direta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realizada por auditores internos/externos.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Indireta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com uso de informações de outros órgãos ou por amostragem. 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002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DD8C8E-7813-161A-621E-F335A74D0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23975D4-4030-ED0A-2B12-B53E9417EA5D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TECNICAS DE AUDITORIA GOVERNAMENTAL</a:t>
            </a:r>
            <a:endParaRPr lang="pt-BR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ED5A82F-64B4-D362-532A-1186278ABAAE}"/>
              </a:ext>
            </a:extLst>
          </p:cNvPr>
          <p:cNvSpPr txBox="1"/>
          <p:nvPr/>
        </p:nvSpPr>
        <p:spPr>
          <a:xfrm>
            <a:off x="365760" y="1149924"/>
            <a:ext cx="11194063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12. Equipe de Auditoria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Composta por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auditores capacitados, éticos e imparciais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podendo contar com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consultores ou especialistas externos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quando necessário. 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09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8000" y="2291644"/>
            <a:ext cx="11379200" cy="160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pt-BR" sz="4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Controle Interno Municipal</a:t>
            </a:r>
          </a:p>
          <a:p>
            <a:pPr algn="ctr"/>
            <a:r>
              <a:rPr lang="pt-BR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Licitações finanças e auditorias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9669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6572D-A1B4-4426-4160-A5B0B1FB2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D1A63D3-2E6B-027E-5599-75E380843CE2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TECNICAS DE AUDITORIA GOVERNAMENTAL</a:t>
            </a:r>
            <a:endParaRPr lang="pt-BR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DBD7370-687F-3119-AB5B-9041B77B2A4C}"/>
              </a:ext>
            </a:extLst>
          </p:cNvPr>
          <p:cNvSpPr txBox="1"/>
          <p:nvPr/>
        </p:nvSpPr>
        <p:spPr>
          <a:xfrm>
            <a:off x="365760" y="1149924"/>
            <a:ext cx="11194063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13. Plano de Auditoria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Instrumento estratégico que define: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Escopo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Riscos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Metodologia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Cronograma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Equipe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457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92B9F0-DFD8-F057-F61F-0B6ED2A71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5132688-0689-0180-0CF9-34C4D255CC52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TECNICAS DE AUDITORIA GOVERNAMENTAL</a:t>
            </a:r>
            <a:endParaRPr lang="pt-BR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FD2CCB6-5D04-BFCB-49A9-CA5761563DAF}"/>
              </a:ext>
            </a:extLst>
          </p:cNvPr>
          <p:cNvSpPr txBox="1"/>
          <p:nvPr/>
        </p:nvSpPr>
        <p:spPr>
          <a:xfrm>
            <a:off x="365760" y="1149924"/>
            <a:ext cx="11194063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14. Documentação do Trabalho de Auditoria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Evidências, papéis de trabalho, pareceres técnicos e anotações que assegurem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transparência, reprodutibilidade e rastreabilidade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26310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8DE611-EDDA-447D-AF33-A2B312FB7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8F9F3B7-514C-7CD4-077F-E6889E58F0F8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TECNICAS DE AUDITORIA GOVERNAMENTAL</a:t>
            </a:r>
            <a:endParaRPr lang="pt-BR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C8C8661-B483-0E18-CF6C-BD2C5D88567F}"/>
              </a:ext>
            </a:extLst>
          </p:cNvPr>
          <p:cNvSpPr txBox="1"/>
          <p:nvPr/>
        </p:nvSpPr>
        <p:spPr>
          <a:xfrm>
            <a:off x="365760" y="1149924"/>
            <a:ext cx="11194063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15. Ciclo de Auditoria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Planejamento</a:t>
            </a:r>
          </a:p>
          <a:p>
            <a:pPr lvl="0" algn="just">
              <a:lnSpc>
                <a:spcPct val="150000"/>
              </a:lnSpc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Execução</a:t>
            </a:r>
          </a:p>
          <a:p>
            <a:pPr lvl="0" algn="just">
              <a:lnSpc>
                <a:spcPct val="150000"/>
              </a:lnSpc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Elaboração de relatório</a:t>
            </a:r>
          </a:p>
          <a:p>
            <a:pPr lvl="0" algn="just">
              <a:lnSpc>
                <a:spcPct val="150000"/>
              </a:lnSpc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Monitoramento e acompanhamento</a:t>
            </a:r>
          </a:p>
        </p:txBody>
      </p:sp>
    </p:spTree>
    <p:extLst>
      <p:ext uri="{BB962C8B-B14F-4D97-AF65-F5344CB8AC3E}">
        <p14:creationId xmlns:p14="http://schemas.microsoft.com/office/powerpoint/2010/main" val="1403193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EDC8CE-8AF3-F31E-2CFF-4CC34A931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D68BC1B-5BA2-DADB-B9D3-194438FCFA8A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TECNICAS DE AUDITORIA GOVERNAMENTAL</a:t>
            </a:r>
            <a:endParaRPr lang="pt-BR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C2532C1-B456-FFCC-8263-B903E8A9A98C}"/>
              </a:ext>
            </a:extLst>
          </p:cNvPr>
          <p:cNvSpPr txBox="1"/>
          <p:nvPr/>
        </p:nvSpPr>
        <p:spPr>
          <a:xfrm>
            <a:off x="365760" y="1149924"/>
            <a:ext cx="11194063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16. Execução da Auditoria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Consiste na aplicação das técnicas de auditoria: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entrevistas, análises documentais, inspeções físicas, testes substantivos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etc. 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6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B5B61E-63D2-2FE0-739B-D124DA8F8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C027E58-B33C-0D81-9DCB-D6EEEAD97DC8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TECNICAS DE AUDITORIA GOVERNAMENTAL</a:t>
            </a:r>
            <a:endParaRPr lang="pt-BR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E328EC6-B3BD-02A4-E7C6-F01DC5D8DAAC}"/>
              </a:ext>
            </a:extLst>
          </p:cNvPr>
          <p:cNvSpPr txBox="1"/>
          <p:nvPr/>
        </p:nvSpPr>
        <p:spPr>
          <a:xfrm>
            <a:off x="365760" y="1149924"/>
            <a:ext cx="11194063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17. Comunicação dos Resultados – Relatórios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relatórios devem ser objetivos e claros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com achados, conclusões e recomendações. Devem incluir a manifestação da entidade auditada. 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12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242A1C-2C0D-3C88-F7F1-74FE9E4F3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3299115-9F4A-C53B-82F0-B12B1B01C24C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TECNICAS DE AUDITORIA GOVERNAMENTAL</a:t>
            </a:r>
            <a:endParaRPr lang="pt-BR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0D231EA-AB5A-74D8-34E4-CC5DED34560F}"/>
              </a:ext>
            </a:extLst>
          </p:cNvPr>
          <p:cNvSpPr txBox="1"/>
          <p:nvPr/>
        </p:nvSpPr>
        <p:spPr>
          <a:xfrm>
            <a:off x="365760" y="1149924"/>
            <a:ext cx="11194063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18. Supervisão e Revisão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Visa garantir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qualidade técnica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conformidade com normas. O responsável técnico revisa e valida as atividades executadas.</a:t>
            </a:r>
          </a:p>
        </p:txBody>
      </p:sp>
    </p:spTree>
    <p:extLst>
      <p:ext uri="{BB962C8B-B14F-4D97-AF65-F5344CB8AC3E}">
        <p14:creationId xmlns:p14="http://schemas.microsoft.com/office/powerpoint/2010/main" val="348683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C49EEB-253E-E7CB-C0FC-EDDFEE5B7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266FA8A-EE5B-0E9E-C696-6D49CCB26F43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TECNICAS DE AUDITORIA GOVERNAMENTAL</a:t>
            </a:r>
            <a:endParaRPr lang="pt-BR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0C03868-8FC6-7E83-A169-181B14977723}"/>
              </a:ext>
            </a:extLst>
          </p:cNvPr>
          <p:cNvSpPr txBox="1"/>
          <p:nvPr/>
        </p:nvSpPr>
        <p:spPr>
          <a:xfrm>
            <a:off x="365760" y="1149924"/>
            <a:ext cx="11194063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19. Monitoramento e Acompanhamento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 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implementação das recomendações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ações corretivas propostas nos relatórios de auditoria.</a:t>
            </a:r>
          </a:p>
        </p:txBody>
      </p:sp>
    </p:spTree>
    <p:extLst>
      <p:ext uri="{BB962C8B-B14F-4D97-AF65-F5344CB8AC3E}">
        <p14:creationId xmlns:p14="http://schemas.microsoft.com/office/powerpoint/2010/main" val="3903825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7ABA48-90D8-4BF3-F51A-3AC1C7156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90424A6-E66C-98D1-0252-D70C87532E73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TECNICAS DE AUDITORIA GOVERNAMENTAL</a:t>
            </a:r>
            <a:endParaRPr lang="pt-BR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8FA996-60C8-9CED-E66D-6AF87CE9E0EC}"/>
              </a:ext>
            </a:extLst>
          </p:cNvPr>
          <p:cNvSpPr txBox="1"/>
          <p:nvPr/>
        </p:nvSpPr>
        <p:spPr>
          <a:xfrm>
            <a:off x="365760" y="1149924"/>
            <a:ext cx="11194063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20. Papéis dos Principais Atores no Controle de Qualidade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Auditores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Supervisores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Alta administração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Órgãos de controle externo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Cada um com funções específicas na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garantia da qualidade e confiabilidade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processo.</a:t>
            </a:r>
          </a:p>
        </p:txBody>
      </p:sp>
    </p:spTree>
    <p:extLst>
      <p:ext uri="{BB962C8B-B14F-4D97-AF65-F5344CB8AC3E}">
        <p14:creationId xmlns:p14="http://schemas.microsoft.com/office/powerpoint/2010/main" val="2301616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20E4E4-7770-A39C-C0B1-E3AA4E878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A8B5A37-E7E3-C29E-50FA-13FA356AC3B1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TECNICAS DE AUDITORIA GOVERNAMENTAL</a:t>
            </a:r>
            <a:endParaRPr lang="pt-BR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DCA409-294B-5C64-0481-9446332931F9}"/>
              </a:ext>
            </a:extLst>
          </p:cNvPr>
          <p:cNvSpPr txBox="1"/>
          <p:nvPr/>
        </p:nvSpPr>
        <p:spPr>
          <a:xfrm>
            <a:off x="365760" y="1149924"/>
            <a:ext cx="11194063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21. Ferramentas de Controle de Qualidade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Checklists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Manuais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Revisões cruzadas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Normas ISSAI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Auditoria baseada em risco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Softwares especializados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117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358F35-0E33-2D8B-29C7-C93D43F0C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6F2E977-8951-8165-1C8E-EA87FBE109D6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TECNICAS DE AUDITORIA GOVERNAMENTAL</a:t>
            </a:r>
            <a:endParaRPr lang="pt-BR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533930-CD9B-6F02-329E-B9D8F825396E}"/>
              </a:ext>
            </a:extLst>
          </p:cNvPr>
          <p:cNvSpPr txBox="1"/>
          <p:nvPr/>
        </p:nvSpPr>
        <p:spPr>
          <a:xfrm>
            <a:off x="365760" y="1149924"/>
            <a:ext cx="11194063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22. Modelos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foco em controle interno e gerenciamento de risco.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Três Linhas de Defesa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gestores, controle interno e auditoria.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ISSAI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para auditoria no setor público. 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92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36098" y="1758462"/>
            <a:ext cx="11451102" cy="3323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650"/>
              </a:spcAft>
            </a:pPr>
            <a:endParaRPr lang="pt-BR" sz="4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650"/>
              </a:spcAft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650"/>
              </a:spcAft>
            </a:pPr>
            <a:r>
              <a:rPr lang="pt-BR" sz="4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Técnicas de Auditoria Governamental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4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13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A2FF04-4D9A-5DF4-B398-D0FC8400F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CE561FE-5CD3-D5CB-CE61-0566F17CAEC4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TECNICAS DE AUDITORIA GOVERNAMENTAL</a:t>
            </a:r>
            <a:endParaRPr lang="pt-BR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2B2CDFF-9BF7-5F72-EACB-F56FB5710AE4}"/>
              </a:ext>
            </a:extLst>
          </p:cNvPr>
          <p:cNvSpPr txBox="1"/>
          <p:nvPr/>
        </p:nvSpPr>
        <p:spPr>
          <a:xfrm>
            <a:off x="365760" y="1149924"/>
            <a:ext cx="11194063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23. Mapa do Processo de Auditoria Específica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Fluxo:</a:t>
            </a:r>
          </a:p>
          <a:p>
            <a:pPr lvl="0" algn="just">
              <a:lnSpc>
                <a:spcPct val="150000"/>
              </a:lnSpc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Definição do objeto</a:t>
            </a:r>
          </a:p>
          <a:p>
            <a:pPr lvl="0" algn="just">
              <a:lnSpc>
                <a:spcPct val="150000"/>
              </a:lnSpc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Planejamento</a:t>
            </a:r>
          </a:p>
          <a:p>
            <a:pPr lvl="0" algn="just">
              <a:lnSpc>
                <a:spcPct val="150000"/>
              </a:lnSpc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Execução</a:t>
            </a:r>
          </a:p>
          <a:p>
            <a:pPr lvl="0" algn="just">
              <a:lnSpc>
                <a:spcPct val="150000"/>
              </a:lnSpc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Relatório</a:t>
            </a:r>
          </a:p>
          <a:p>
            <a:pPr lvl="0" algn="just">
              <a:lnSpc>
                <a:spcPct val="150000"/>
              </a:lnSpc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Acompanhamento</a:t>
            </a:r>
          </a:p>
        </p:txBody>
      </p:sp>
    </p:spTree>
    <p:extLst>
      <p:ext uri="{BB962C8B-B14F-4D97-AF65-F5344CB8AC3E}">
        <p14:creationId xmlns:p14="http://schemas.microsoft.com/office/powerpoint/2010/main" val="3555115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6EADF1-A49F-7AAD-7BC7-C3471EA78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5075971-A54A-9525-C11F-31E360044AA5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TECNICAS DE AUDITORIA GOVERNAMENTAL</a:t>
            </a:r>
            <a:endParaRPr lang="pt-BR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442FFDF-48B0-26C3-2BBF-A536EC0CE7FB}"/>
              </a:ext>
            </a:extLst>
          </p:cNvPr>
          <p:cNvSpPr txBox="1"/>
          <p:nvPr/>
        </p:nvSpPr>
        <p:spPr>
          <a:xfrm>
            <a:off x="365760" y="1149924"/>
            <a:ext cx="11194063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24. Mapa do Processo de Auditoria PAD (Relatório por Objeto)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Identificação de irregularidade</a:t>
            </a:r>
          </a:p>
          <a:p>
            <a:pPr lvl="0" algn="just">
              <a:lnSpc>
                <a:spcPct val="150000"/>
              </a:lnSpc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Instaurar processo (PAD)</a:t>
            </a:r>
          </a:p>
          <a:p>
            <a:pPr lvl="0" algn="just">
              <a:lnSpc>
                <a:spcPct val="150000"/>
              </a:lnSpc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Coleta e análise de evidências</a:t>
            </a:r>
          </a:p>
          <a:p>
            <a:pPr lvl="0" algn="just">
              <a:lnSpc>
                <a:spcPct val="150000"/>
              </a:lnSpc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Conclusão e responsabilização</a:t>
            </a:r>
          </a:p>
          <a:p>
            <a:pPr lvl="0" algn="just">
              <a:lnSpc>
                <a:spcPct val="150000"/>
              </a:lnSpc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Encaminhamento às instâncias competentes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795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699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239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005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4333" y="798490"/>
            <a:ext cx="10515600" cy="531897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pt-BR" alt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Dados de formação:</a:t>
            </a:r>
          </a:p>
          <a:p>
            <a:pPr marL="0" indent="0">
              <a:buNone/>
              <a:defRPr/>
            </a:pP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MBA em Gestão Pública e Inovação</a:t>
            </a:r>
          </a:p>
          <a:p>
            <a:pPr marL="0" indent="0">
              <a:buNone/>
              <a:defRPr/>
            </a:pP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Especialista em Contabilidade Gerencial e Empresarial</a:t>
            </a:r>
          </a:p>
          <a:p>
            <a:pPr marL="0" indent="0">
              <a:buNone/>
              <a:defRPr/>
            </a:pP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Bacharel em Administração</a:t>
            </a:r>
          </a:p>
          <a:p>
            <a:pPr marL="0" indent="0">
              <a:buNone/>
              <a:defRPr/>
            </a:pP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Bacharel em Ciências Contábeis</a:t>
            </a:r>
          </a:p>
          <a:p>
            <a:pPr marL="360363" lvl="1" indent="-179388">
              <a:buNone/>
              <a:defRPr/>
            </a:pPr>
            <a:endParaRPr lang="pt-BR" alt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8" lvl="1" indent="-180975">
              <a:buNone/>
              <a:defRPr/>
            </a:pPr>
            <a:r>
              <a:rPr lang="pt-BR" alt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Atuação:</a:t>
            </a:r>
          </a:p>
          <a:p>
            <a:pPr marL="84138" lvl="1" indent="-180975">
              <a:buNone/>
              <a:defRPr/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Professor Universitário</a:t>
            </a:r>
          </a:p>
          <a:p>
            <a:pPr marL="84138" lvl="1" indent="-180975">
              <a:buNone/>
              <a:defRPr/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Palestrante / Instrutor Técnico</a:t>
            </a:r>
          </a:p>
          <a:p>
            <a:pPr marL="84138" lvl="1" indent="-180975">
              <a:buNone/>
              <a:defRPr/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Contador de Gestão Municipal</a:t>
            </a:r>
          </a:p>
          <a:p>
            <a:pPr lvl="4" algn="r">
              <a:buNone/>
              <a:defRPr/>
            </a:pPr>
            <a:r>
              <a:rPr lang="pt-BR" altLang="pt-BR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Nilson Francisco </a:t>
            </a:r>
            <a:r>
              <a:rPr lang="pt-BR" altLang="pt-BR" sz="2800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Tognato</a:t>
            </a:r>
            <a:endParaRPr lang="pt-BR" alt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pt-BR" altLang="pt-BR" sz="1600" b="1" dirty="0">
              <a:solidFill>
                <a:srgbClr val="14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17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Das 09h às 12h</a:t>
            </a:r>
          </a:p>
          <a:p>
            <a:pPr>
              <a:buNone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Dia: 04/06/2025 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58" y="655151"/>
            <a:ext cx="1325883" cy="110300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31378" y="650160"/>
            <a:ext cx="27778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Período: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213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TECNICAS DE AUDITORIA GOVERNAMENTAL</a:t>
            </a:r>
            <a:endParaRPr lang="pt-BR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5760" y="1149924"/>
            <a:ext cx="1119406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Considerações sobre INTOSAI/ISSAI 100 – 200 – 300 – 400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Teoria da agência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Governança corporativa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pt-BR" sz="2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Accountability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 Controladoria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 Definições das aplicações na auditoria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7 Instrumento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8 Racionalização da auditoria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9 Objeto da auditoria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 Classificação da auditoria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 Forma de execução da auditoria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 Equipe de auditoria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12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0B4944-915B-994F-90B9-6BE10C702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7954088-4259-2655-D8CD-79FA22FBCA58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TECNICAS DE AUDITORIA GOVERNAMENTAL</a:t>
            </a:r>
            <a:endParaRPr lang="pt-BR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51C6783-7B57-8AF2-A4FB-6B812B244726}"/>
              </a:ext>
            </a:extLst>
          </p:cNvPr>
          <p:cNvSpPr txBox="1"/>
          <p:nvPr/>
        </p:nvSpPr>
        <p:spPr>
          <a:xfrm>
            <a:off x="365760" y="1149924"/>
            <a:ext cx="111940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 Plano de auditoria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 Documentação do trabalho de auditoria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 Ciclo de auditoria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 Execução da auditoria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17 Comunicação dos resultados – relatórios de auditoria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 Supervisão e revisão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 Monitoramento e acompanhamento da auditoria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 Papeis dos </a:t>
            </a:r>
            <a:r>
              <a:rPr lang="pt-BR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principais atores envolvid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 o controle </a:t>
            </a: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qualidade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21 Ferramentas de controle de qualidade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22 Modelos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23 Mapa do processo de auditoria específica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 Mapa do processo de auditoria PAD (relatório por objeto)</a:t>
            </a: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50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5F9D5E-514E-02DE-EE9B-2BE95CC73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593F0E3-8AE9-8660-11CD-0305DCB04426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TECNICAS DE AUDITORIA GOVERNAMENTAL</a:t>
            </a:r>
            <a:endParaRPr lang="pt-BR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AD5ED06-79F6-ABF2-05CD-E12CE4F01B6A}"/>
              </a:ext>
            </a:extLst>
          </p:cNvPr>
          <p:cNvSpPr txBox="1"/>
          <p:nvPr/>
        </p:nvSpPr>
        <p:spPr>
          <a:xfrm>
            <a:off x="365760" y="1149924"/>
            <a:ext cx="11194063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Considerações sobre INTOSAI/ISSAI 100 – 200 – 300 – 400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</a:t>
            </a:r>
            <a:r>
              <a:rPr lang="pt-BR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ISSAIs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pt-BR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International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Standards </a:t>
            </a:r>
            <a:r>
              <a:rPr lang="pt-BR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Supreme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Audit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Institutions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são as diretrizes internacionais de auditoria emitidas pela INTOSAI.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ISSAI 100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princípios fundamentais para todas as auditorias no setor público (ética, independência, julgamento, risco, documentação etc.).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ISSAI 200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auditoria financeira (opinião sobre demonstrações contábeis).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ISSAI 300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auditoria operacional (eficiência, eficácia e efetividade).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ISSAI 400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auditoria de conformidade (aderência a normas e regulamentos).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1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0930E1-3A29-FD17-A20F-23A943638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CE42766-677E-9F49-6FE1-746AB4BC1EF0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TECNICAS DE AUDITORIA GOVERNAMENTAL</a:t>
            </a:r>
            <a:endParaRPr lang="pt-BR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DCF65A4-5772-3A70-7194-B9F346EA89AE}"/>
              </a:ext>
            </a:extLst>
          </p:cNvPr>
          <p:cNvSpPr txBox="1"/>
          <p:nvPr/>
        </p:nvSpPr>
        <p:spPr>
          <a:xfrm>
            <a:off x="365760" y="1149924"/>
            <a:ext cx="11194063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Teoria da Agência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Administração Pública funciona sob o modelo “principal-agente”, onde 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cidadão (principal)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delega poderes ao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gestor público (agente)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Isso exige auditoria para mitigar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conflitos de interesse e assimetrias de informação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9609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3042</TotalTime>
  <Words>1332</Words>
  <Application>Microsoft Office PowerPoint</Application>
  <PresentationFormat>Widescreen</PresentationFormat>
  <Paragraphs>177</Paragraphs>
  <Slides>34</Slides>
  <Notes>28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user</cp:lastModifiedBy>
  <cp:revision>1386</cp:revision>
  <cp:lastPrinted>2024-02-20T23:11:01Z</cp:lastPrinted>
  <dcterms:created xsi:type="dcterms:W3CDTF">2021-01-15T17:03:51Z</dcterms:created>
  <dcterms:modified xsi:type="dcterms:W3CDTF">2025-06-02T19:41:23Z</dcterms:modified>
</cp:coreProperties>
</file>